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9" r:id="rId9"/>
    <p:sldId id="267" r:id="rId10"/>
    <p:sldId id="268" r:id="rId11"/>
    <p:sldId id="270" r:id="rId12"/>
    <p:sldId id="272" r:id="rId13"/>
    <p:sldId id="273" r:id="rId14"/>
    <p:sldId id="274" r:id="rId15"/>
    <p:sldId id="271" r:id="rId16"/>
    <p:sldId id="276" r:id="rId17"/>
    <p:sldId id="278" r:id="rId18"/>
    <p:sldId id="279" r:id="rId19"/>
    <p:sldId id="280" r:id="rId20"/>
    <p:sldId id="281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1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4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2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0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1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6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4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8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67E2-D537-4926-84A0-0E50D6597AAD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5A89-FE69-4D48-AF06-7E8A9E978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7616" y="300251"/>
            <a:ext cx="10194877" cy="1146414"/>
          </a:xfrm>
        </p:spPr>
        <p:txBody>
          <a:bodyPr/>
          <a:lstStyle/>
          <a:p>
            <a:r>
              <a:rPr lang="lo-LA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ການວິໄຈໃນຫ້ອງຮຽນ</a:t>
            </a:r>
            <a:endParaRPr lang="en-US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1923363"/>
            <a:ext cx="9144000" cy="1655762"/>
          </a:xfrm>
        </p:spPr>
        <p:txBody>
          <a:bodyPr>
            <a:normAutofit/>
          </a:bodyPr>
          <a:lstStyle/>
          <a:p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ສຳລັບນັກສຶກສາຄູສາຍ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ICT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ປີ3</a:t>
            </a:r>
            <a:endParaRPr lang="en-US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ພາກຮຽນທີ 2 ສົກຮຽນ 2020-2021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293" y="3242342"/>
            <a:ext cx="6005014" cy="358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89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ປະໂຫຍດຂອງການວິໄຈ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5529532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ຊ່ວຍໃຫ້ເກີດການພັດທະນາສິ່ງປະດິດໃໝ່ໆ</a:t>
            </a:r>
          </a:p>
          <a:p>
            <a:pPr marL="457200" indent="-45720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ຊ່ວຍໃຫ້ເລື່ອກວິທີ ລະບົບ ຂະບວນການ ຮູບແບບ ທີ່ດີ ຫຼື ເໝາະສົມທີ່ສຸດ</a:t>
            </a:r>
          </a:p>
          <a:p>
            <a:pPr marL="396875" indent="-396875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ຊ່ວຍໃນການກຳນົດນະໂຍບາຍ ກົດໝາຍ ແນວທາງ ວາງແຜນ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4)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ຊ່ວຍໃນການກະກຽມຄວາມພ້ອມຮັບສະຖານະການຕ່າງໆ ໃນອານາຄົດ</a:t>
            </a: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5) ຊ່ວຍໃນການປະເມີນ ແລະ ປັບປຸງພັດທະນາ</a:t>
            </a: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6) ຊ່ວຍໃຫ້ຮູ້ສາເຫດ ແລະ ການແກ້ໄຂບັນຫາ</a:t>
            </a: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7) ຊ່ວຍເຟິກຝົນ ແລະ ພັດທະນາບຸກຄະລາກອນ</a:t>
            </a:r>
          </a:p>
        </p:txBody>
      </p:sp>
    </p:spTree>
    <p:extLst>
      <p:ext uri="{BB962C8B-B14F-4D97-AF65-F5344CB8AC3E}">
        <p14:creationId xmlns:p14="http://schemas.microsoft.com/office/powerpoint/2010/main" val="42015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ຂັ້ນຕອນຂອງການວິໄຈ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5529532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ກຳນົດບັນຫາການວິໄຈ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ຄົ້ນຄວ້າເອກະສານທີ່ກ່ຽວຂ້ອງ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ກຳນົດຕົວແປ ແລະ ສົມມຸດຕິຖານ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ການເລື່ອກແບບວິໄຈ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ການສຸ່ມ ແລະ ການເລື່ອກກຸ່ມຕົວຢ່າງ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ການເກັບລວບລວມຂໍ້ມູນ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ການວິເຄາະຂໍ້ມູນ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ສະຫຼຸບຜົນ ແລະ ຂຽນລາຍງານ</a:t>
            </a:r>
          </a:p>
        </p:txBody>
      </p:sp>
    </p:spTree>
    <p:extLst>
      <p:ext uri="{BB962C8B-B14F-4D97-AF65-F5344CB8AC3E}">
        <p14:creationId xmlns:p14="http://schemas.microsoft.com/office/powerpoint/2010/main" val="14050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ລັກສະນະຂອງການວິໄຈທີ່ດີ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5529532"/>
          </a:xfrm>
        </p:spPr>
        <p:txBody>
          <a:bodyPr>
            <a:normAutofit lnSpcReduction="10000"/>
          </a:bodyPr>
          <a:lstStyle/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ມີຈຸດປະສົງຈະແຈ້ງ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ຄວາມຮູ້ທີ່ໄດ້ເປັນຄວາມຮູ້ໃໝ່ ຫຼື ປັບປ່ຽນ ເພີ່ມເຕີມຄວາມຮູ້ເກົ່າ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ມີຄວາມຊື່ຕົງພາຍໃນ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ມີຄວາມຊື່ຕົງ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ພາຍນອກ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ການຂຽນລາຍງານຕາມຄວາມຈິງ</a:t>
            </a:r>
            <a:endParaRPr lang="lo-LA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53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ຄຸນລັກສະນະຂອງນັກວິໄຈທີ່ດີ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5529532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ດ້ານຄວາມຮູ້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ດ້ານການປະຕິບັດ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ດ້ານຈິດໃຈ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endParaRPr lang="lo-LA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96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ຈັນຍາບັນຂອງນັກວິໄຈ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5529532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ຊື່ສັດ ມີຄຸນນະທຳ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ມີຄວາມຮູ້ພື້ນຖານໃນເລື່ອງຈະວິໄຈ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ມີຄວາມຮັບຜິດຊອບ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ມີຄວາມເຄົາລົບສິດທິມະນຸດ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ມີອິດສະຫຼະທາງດ້ານຄວາມຄິດ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ນຳຜົນໄປໃຊ້ໃນທາງທີ່ຖືກຕ້ອງເກີດປະໂຫຍດ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ເຄົາລົບຄວາມຄິດເຫັນຂອງຜູ້ອື່ນ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ມີຄວາມຮັບຜິດຊອບຕໍ່ສັງຄົມ</a:t>
            </a: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endParaRPr lang="lo-LA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571500" indent="-571500" algn="l">
              <a:lnSpc>
                <a:spcPct val="139000"/>
              </a:lnSpc>
              <a:buFontTx/>
              <a:buChar char="-"/>
            </a:pP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2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ປະເພດຂອງການວິໄຈ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1285336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39000"/>
              </a:lnSpc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ການວິໄຈທາງການສຶກສາ ?</a:t>
            </a:r>
          </a:p>
        </p:txBody>
      </p:sp>
    </p:spTree>
    <p:extLst>
      <p:ext uri="{BB962C8B-B14F-4D97-AF65-F5344CB8AC3E}">
        <p14:creationId xmlns:p14="http://schemas.microsoft.com/office/powerpoint/2010/main" val="74254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2"/>
          <p:cNvSpPr txBox="1">
            <a:spLocks/>
          </p:cNvSpPr>
          <p:nvPr/>
        </p:nvSpPr>
        <p:spPr>
          <a:xfrm>
            <a:off x="3738546" y="285728"/>
            <a:ext cx="5357850" cy="64294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ປະເພດຂອງການວິໄຈ</a:t>
            </a:r>
            <a:r>
              <a:rPr lang="en-US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(Types of Research)</a:t>
            </a:r>
            <a:endParaRPr lang="th-TH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1809720" y="2000240"/>
            <a:ext cx="1500198" cy="85725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ລະບຽບວິທີວິໄຈ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6" name="ชื่อเรื่องรอง 2"/>
          <p:cNvSpPr txBox="1">
            <a:spLocks/>
          </p:cNvSpPr>
          <p:nvPr/>
        </p:nvSpPr>
        <p:spPr>
          <a:xfrm>
            <a:off x="3952860" y="2071678"/>
            <a:ext cx="1714512" cy="78581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ແບ່ງຕາມສາຂາວິຊາ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7" name="ชื่อเรื่องรอง 2"/>
          <p:cNvSpPr txBox="1">
            <a:spLocks/>
          </p:cNvSpPr>
          <p:nvPr/>
        </p:nvSpPr>
        <p:spPr>
          <a:xfrm>
            <a:off x="6310314" y="2071678"/>
            <a:ext cx="1643074" cy="78581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3.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ແບ່ງຕາມປະໂຍດທີ່ໄດ້ຮັບ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8" name="ชื่อเรื่องรอง 2"/>
          <p:cNvSpPr txBox="1">
            <a:spLocks/>
          </p:cNvSpPr>
          <p:nvPr/>
        </p:nvSpPr>
        <p:spPr>
          <a:xfrm>
            <a:off x="8382016" y="2071678"/>
            <a:ext cx="1643074" cy="785818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4.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ແບ່ງຕາມວິທີການສຶກສາ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9" name="ชื่อเรื่องรอง 2"/>
          <p:cNvSpPr txBox="1">
            <a:spLocks/>
          </p:cNvSpPr>
          <p:nvPr/>
        </p:nvSpPr>
        <p:spPr>
          <a:xfrm>
            <a:off x="7453322" y="4286256"/>
            <a:ext cx="1643074" cy="785818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7.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ແບ່ງຕາມການຄວບຄຸມຕົວແປ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10" name="ชื่อเรื่องรอง 2"/>
          <p:cNvSpPr txBox="1">
            <a:spLocks/>
          </p:cNvSpPr>
          <p:nvPr/>
        </p:nvSpPr>
        <p:spPr>
          <a:xfrm>
            <a:off x="3095604" y="4357694"/>
            <a:ext cx="1643074" cy="785818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5.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ແບ່ງຕາມຊະນິດຂໍ້ມູນ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sp>
        <p:nvSpPr>
          <p:cNvPr id="11" name="ชื่อเรื่องรอง 2"/>
          <p:cNvSpPr txBox="1">
            <a:spLocks/>
          </p:cNvSpPr>
          <p:nvPr/>
        </p:nvSpPr>
        <p:spPr>
          <a:xfrm>
            <a:off x="5238744" y="4357694"/>
            <a:ext cx="1643074" cy="78581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6. </a:t>
            </a:r>
            <a:r>
              <a:rPr lang="en-US" sz="16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ແບ່ງຕາມເວລາ</a:t>
            </a:r>
            <a:endParaRPr lang="en-US" sz="16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cxnSp>
        <p:nvCxnSpPr>
          <p:cNvPr id="13" name="ลูกศรเชื่อมต่อแบบตรง 12"/>
          <p:cNvCxnSpPr/>
          <p:nvPr/>
        </p:nvCxnSpPr>
        <p:spPr>
          <a:xfrm rot="10800000" flipV="1">
            <a:off x="3238480" y="928670"/>
            <a:ext cx="2928958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/>
          <p:nvPr/>
        </p:nvCxnSpPr>
        <p:spPr>
          <a:xfrm>
            <a:off x="6167438" y="928670"/>
            <a:ext cx="3000396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 rot="10800000" flipV="1">
            <a:off x="4452926" y="928670"/>
            <a:ext cx="1714512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>
            <a:off x="6167438" y="928670"/>
            <a:ext cx="1143008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ตัวเชื่อมต่อหักมุม 26"/>
          <p:cNvCxnSpPr/>
          <p:nvPr/>
        </p:nvCxnSpPr>
        <p:spPr>
          <a:xfrm rot="5400000">
            <a:off x="3309918" y="1357298"/>
            <a:ext cx="3286148" cy="2571768"/>
          </a:xfrm>
          <a:prstGeom prst="bentConnector3">
            <a:avLst>
              <a:gd name="adj1" fmla="val 18696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ตัวเชื่อมต่อหักมุม 72"/>
          <p:cNvCxnSpPr/>
          <p:nvPr/>
        </p:nvCxnSpPr>
        <p:spPr>
          <a:xfrm rot="16200000" flipH="1">
            <a:off x="5560216" y="1464456"/>
            <a:ext cx="3286146" cy="2214578"/>
          </a:xfrm>
          <a:prstGeom prst="bentConnector3">
            <a:avLst>
              <a:gd name="adj1" fmla="val 20435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ลูกศรเชื่อมต่อแบบตรง 85"/>
          <p:cNvCxnSpPr/>
          <p:nvPr/>
        </p:nvCxnSpPr>
        <p:spPr>
          <a:xfrm rot="5400000">
            <a:off x="4525158" y="2643182"/>
            <a:ext cx="328535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ลูกศรเชื่อมต่อแบบตรง 103"/>
          <p:cNvCxnSpPr/>
          <p:nvPr/>
        </p:nvCxnSpPr>
        <p:spPr>
          <a:xfrm rot="5400000">
            <a:off x="2167704" y="30710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8" name="ชื่อเรื่องรอง 2"/>
          <p:cNvSpPr txBox="1">
            <a:spLocks/>
          </p:cNvSpPr>
          <p:nvPr/>
        </p:nvSpPr>
        <p:spPr>
          <a:xfrm>
            <a:off x="1738282" y="3286124"/>
            <a:ext cx="1285884" cy="157163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ການວິໄຈທາງ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ປະະຫວັດສາດ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2.ການວິໄຈພັນ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ລະນາ</a:t>
            </a: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3.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ການວິໄຈທົດ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ລອງ</a:t>
            </a: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cxnSp>
        <p:nvCxnSpPr>
          <p:cNvPr id="109" name="ลูกศรเชื่อมต่อแบบตรง 108"/>
          <p:cNvCxnSpPr/>
          <p:nvPr/>
        </p:nvCxnSpPr>
        <p:spPr>
          <a:xfrm rot="5400000">
            <a:off x="4525158" y="2999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1" name="ชื่อเรื่องรอง 2"/>
          <p:cNvSpPr txBox="1">
            <a:spLocks/>
          </p:cNvSpPr>
          <p:nvPr/>
        </p:nvSpPr>
        <p:spPr>
          <a:xfrm>
            <a:off x="3809984" y="3214686"/>
            <a:ext cx="2143140" cy="9073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1.ການວິໄຈທາງສັງຄົມສາດ.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2.ການວິໄຈທາງມະນຸດສາດ.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3.ການວິໄຈທາງວິທະຍສາດ.</a:t>
            </a:r>
          </a:p>
        </p:txBody>
      </p:sp>
      <p:cxnSp>
        <p:nvCxnSpPr>
          <p:cNvPr id="117" name="ลูกศรเชื่อมต่อแบบตรง 116"/>
          <p:cNvCxnSpPr/>
          <p:nvPr/>
        </p:nvCxnSpPr>
        <p:spPr>
          <a:xfrm rot="5400000">
            <a:off x="6954050" y="2999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8" name="ชื่อเรื่องรอง 2"/>
          <p:cNvSpPr txBox="1">
            <a:spLocks/>
          </p:cNvSpPr>
          <p:nvPr/>
        </p:nvSpPr>
        <p:spPr>
          <a:xfrm>
            <a:off x="6310314" y="3143248"/>
            <a:ext cx="1857388" cy="92869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1.ການວິໄຈບໍລິສຸດ.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2.ການວິໄຈປະຍຸກ.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3.ການວິໄຈປະຕິບັດການ.</a:t>
            </a:r>
          </a:p>
        </p:txBody>
      </p:sp>
      <p:cxnSp>
        <p:nvCxnSpPr>
          <p:cNvPr id="121" name="ลูกศรเชื่อมต่อแบบตรง 120"/>
          <p:cNvCxnSpPr/>
          <p:nvPr/>
        </p:nvCxnSpPr>
        <p:spPr>
          <a:xfrm rot="5400000">
            <a:off x="9168628" y="2999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2" name="ชื่อเรื่องรอง 2"/>
          <p:cNvSpPr txBox="1">
            <a:spLocks/>
          </p:cNvSpPr>
          <p:nvPr/>
        </p:nvSpPr>
        <p:spPr>
          <a:xfrm>
            <a:off x="8524892" y="3143248"/>
            <a:ext cx="1857388" cy="7143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ການວິໄຈປະລິມານ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2.ການວິໄຈຄຸນນະພາບ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cxnSp>
        <p:nvCxnSpPr>
          <p:cNvPr id="123" name="ลูกศรเชื่อมต่อแบบตรง 122"/>
          <p:cNvCxnSpPr/>
          <p:nvPr/>
        </p:nvCxnSpPr>
        <p:spPr>
          <a:xfrm rot="5400000">
            <a:off x="3739340" y="52141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4" name="ชื่อเรื่องรอง 2"/>
          <p:cNvSpPr txBox="1">
            <a:spLocks/>
          </p:cNvSpPr>
          <p:nvPr/>
        </p:nvSpPr>
        <p:spPr>
          <a:xfrm>
            <a:off x="2952728" y="5357826"/>
            <a:ext cx="1857388" cy="7143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ການວິໄຈປະຈ</a:t>
            </a:r>
            <a:r>
              <a:rPr lang="lo-LA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ັກ (ເກັບຂໍ້ມູນຕົວຈິງ)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2.ການວິໄຈບໍ່ປະຈັກ.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cxnSp>
        <p:nvCxnSpPr>
          <p:cNvPr id="125" name="ลูกศรเชื่อมต่อแบบตรง 124"/>
          <p:cNvCxnSpPr/>
          <p:nvPr/>
        </p:nvCxnSpPr>
        <p:spPr>
          <a:xfrm rot="5400000">
            <a:off x="5882480" y="528559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6" name="ชื่อเรื่องรอง 2"/>
          <p:cNvSpPr txBox="1">
            <a:spLocks/>
          </p:cNvSpPr>
          <p:nvPr/>
        </p:nvSpPr>
        <p:spPr>
          <a:xfrm>
            <a:off x="5310182" y="5429264"/>
            <a:ext cx="1857388" cy="10001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ການວິໄຈປະຫວັດສາດ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2.ການວິໄຈປະຈຸບັນ.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3.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ການວິໄຈອະນາຄົດ</a:t>
            </a: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  <p:cxnSp>
        <p:nvCxnSpPr>
          <p:cNvPr id="127" name="ลูกศรเชื่อมต่อแบบตรง 126"/>
          <p:cNvCxnSpPr/>
          <p:nvPr/>
        </p:nvCxnSpPr>
        <p:spPr>
          <a:xfrm rot="5400000">
            <a:off x="8168496" y="521415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8" name="ชื่อเรื่องรอง 2"/>
          <p:cNvSpPr txBox="1">
            <a:spLocks/>
          </p:cNvSpPr>
          <p:nvPr/>
        </p:nvSpPr>
        <p:spPr>
          <a:xfrm>
            <a:off x="7524760" y="5357826"/>
            <a:ext cx="1857388" cy="10001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1.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ການວິໄຈທົດລອງ</a:t>
            </a: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2.ການວິໄຈເຄິ່ງທົດລອງ.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3. </a:t>
            </a:r>
            <a:r>
              <a:rPr lang="en-US" sz="12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ການວິໄຈທຳມະຊາດ</a:t>
            </a:r>
            <a:r>
              <a:rPr lang="en-US" sz="12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9570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uiExpand="1" build="allAtOnce" animBg="1"/>
      <p:bldP spid="11" grpId="0" build="allAtOnce" animBg="1"/>
      <p:bldP spid="108" grpId="0" build="allAtOnce" animBg="1"/>
      <p:bldP spid="111" grpId="0" build="allAtOnce" animBg="1"/>
      <p:bldP spid="118" grpId="0" build="allAtOnce" animBg="1"/>
      <p:bldP spid="122" grpId="0" build="allAtOnce" animBg="1"/>
      <p:bldP spid="124" grpId="0" build="allAtOnce" animBg="1"/>
      <p:bldP spid="126" grpId="0" build="allAtOnce" animBg="1"/>
      <p:bldP spid="128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วงรี 5"/>
          <p:cNvSpPr/>
          <p:nvPr/>
        </p:nvSpPr>
        <p:spPr>
          <a:xfrm>
            <a:off x="3667108" y="285728"/>
            <a:ext cx="5786478" cy="928670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Flow -Chart of Research</a:t>
            </a:r>
            <a:endParaRPr lang="th-TH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7" name="วงรี 6"/>
          <p:cNvSpPr/>
          <p:nvPr/>
        </p:nvSpPr>
        <p:spPr>
          <a:xfrm>
            <a:off x="2024034" y="1357298"/>
            <a:ext cx="1142976" cy="571504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r>
              <a:rPr lang="en-US" sz="1600" b="1" dirty="0">
                <a:solidFill>
                  <a:srgbClr val="0070C0"/>
                </a:solidFill>
                <a:latin typeface="Saysettha OT" pitchFamily="34" charset="-34"/>
                <a:cs typeface="Saysettha OT" pitchFamily="34" charset="-34"/>
              </a:rPr>
              <a:t>Start</a:t>
            </a:r>
            <a:endParaRPr lang="th-TH" sz="1600" b="1" dirty="0">
              <a:solidFill>
                <a:srgbClr val="0070C0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8" name="ลูกศรขวาท้ายบาก 7"/>
          <p:cNvSpPr/>
          <p:nvPr/>
        </p:nvSpPr>
        <p:spPr>
          <a:xfrm flipV="1">
            <a:off x="3238480" y="1500174"/>
            <a:ext cx="785818" cy="285752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4381488" y="1428736"/>
            <a:ext cx="1857388" cy="428628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Research Problems</a:t>
            </a:r>
          </a:p>
          <a:p>
            <a:pPr algn="ctr"/>
            <a:endParaRPr lang="th-TH" dirty="0"/>
          </a:p>
        </p:txBody>
      </p:sp>
      <p:sp>
        <p:nvSpPr>
          <p:cNvPr id="11" name="ลูกศรขวาท้ายบาก 10"/>
          <p:cNvSpPr/>
          <p:nvPr/>
        </p:nvSpPr>
        <p:spPr>
          <a:xfrm flipV="1">
            <a:off x="6453190" y="1500174"/>
            <a:ext cx="928694" cy="285752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สี่เหลี่ยมมุมมน 11"/>
          <p:cNvSpPr/>
          <p:nvPr/>
        </p:nvSpPr>
        <p:spPr>
          <a:xfrm>
            <a:off x="7667636" y="1428736"/>
            <a:ext cx="1857388" cy="428628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Framwork</a:t>
            </a:r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13" name="ลูกศรขวาท้ายบาก 12"/>
          <p:cNvSpPr/>
          <p:nvPr/>
        </p:nvSpPr>
        <p:spPr>
          <a:xfrm rot="5400000" flipV="1">
            <a:off x="5095869" y="1857365"/>
            <a:ext cx="214315" cy="214315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มุมมน 13"/>
          <p:cNvSpPr/>
          <p:nvPr/>
        </p:nvSpPr>
        <p:spPr>
          <a:xfrm>
            <a:off x="4310050" y="2143116"/>
            <a:ext cx="1857388" cy="42862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Methodology</a:t>
            </a:r>
          </a:p>
          <a:p>
            <a:pPr algn="ctr"/>
            <a:endParaRPr lang="th-TH" dirty="0"/>
          </a:p>
        </p:txBody>
      </p:sp>
      <p:cxnSp>
        <p:nvCxnSpPr>
          <p:cNvPr id="20" name="ตัวเชื่อมต่อตรง 19"/>
          <p:cNvCxnSpPr/>
          <p:nvPr/>
        </p:nvCxnSpPr>
        <p:spPr>
          <a:xfrm>
            <a:off x="6238876" y="2357430"/>
            <a:ext cx="285752" cy="158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สี่เหลี่ยมมุมมน 22"/>
          <p:cNvSpPr/>
          <p:nvPr/>
        </p:nvSpPr>
        <p:spPr>
          <a:xfrm>
            <a:off x="6596066" y="2143116"/>
            <a:ext cx="1357322" cy="428628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Res. Design</a:t>
            </a:r>
          </a:p>
          <a:p>
            <a:pPr algn="ctr"/>
            <a:endParaRPr lang="th-TH" dirty="0"/>
          </a:p>
        </p:txBody>
      </p:sp>
      <p:cxnSp>
        <p:nvCxnSpPr>
          <p:cNvPr id="24" name="ตัวเชื่อมต่อตรง 23"/>
          <p:cNvCxnSpPr/>
          <p:nvPr/>
        </p:nvCxnSpPr>
        <p:spPr>
          <a:xfrm>
            <a:off x="8024826" y="2357430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6" name="สี่เหลี่ยมมุมมน 25"/>
          <p:cNvSpPr/>
          <p:nvPr/>
        </p:nvSpPr>
        <p:spPr>
          <a:xfrm>
            <a:off x="8596330" y="2071678"/>
            <a:ext cx="1143008" cy="500066"/>
          </a:xfrm>
          <a:prstGeom prst="roundRect">
            <a:avLst/>
          </a:prstGeom>
          <a:blipFill>
            <a:blip r:embed="rId4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Popuration</a:t>
            </a:r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27" name="ลูกศรขวาท้ายบาก 26"/>
          <p:cNvSpPr/>
          <p:nvPr/>
        </p:nvSpPr>
        <p:spPr>
          <a:xfrm rot="5400000" flipV="1">
            <a:off x="5095869" y="2571745"/>
            <a:ext cx="214315" cy="214315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สี่เหลี่ยมมุมมน 27"/>
          <p:cNvSpPr/>
          <p:nvPr/>
        </p:nvSpPr>
        <p:spPr>
          <a:xfrm>
            <a:off x="4310050" y="2786058"/>
            <a:ext cx="1857388" cy="642942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Instuments</a:t>
            </a:r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30" name="สี่เหลี่ยมมุมมน 29"/>
          <p:cNvSpPr/>
          <p:nvPr/>
        </p:nvSpPr>
        <p:spPr>
          <a:xfrm>
            <a:off x="6096000" y="2500306"/>
            <a:ext cx="2286016" cy="11430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</a:t>
            </a:r>
            <a:r>
              <a:rPr lang="en-US" sz="1400" b="1" dirty="0" err="1">
                <a:solidFill>
                  <a:srgbClr val="FF0000"/>
                </a:solidFill>
                <a:latin typeface="Saysettha OT" pitchFamily="34" charset="-34"/>
                <a:cs typeface="Saysettha OT" pitchFamily="34" charset="-34"/>
              </a:rPr>
              <a:t>Questionaire</a:t>
            </a:r>
            <a:endParaRPr lang="en-US" sz="1400" b="1" dirty="0">
              <a:solidFill>
                <a:srgbClr val="FF0000"/>
              </a:solidFill>
              <a:latin typeface="Saysettha OT" pitchFamily="34" charset="-34"/>
              <a:cs typeface="Saysettha OT" pitchFamily="34" charset="-34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Interview</a:t>
            </a:r>
          </a:p>
          <a:p>
            <a:pPr lvl="0">
              <a:buFont typeface="Wingdings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</a:t>
            </a:r>
            <a:r>
              <a:rPr lang="en-US" sz="1400" b="1" dirty="0">
                <a:solidFill>
                  <a:srgbClr val="92D050"/>
                </a:solidFill>
                <a:latin typeface="Saysettha OT" pitchFamily="34" charset="-34"/>
                <a:cs typeface="Saysettha OT" pitchFamily="34" charset="-34"/>
              </a:rPr>
              <a:t>Observation</a:t>
            </a:r>
          </a:p>
          <a:p>
            <a:pPr algn="ctr"/>
            <a:endParaRPr lang="th-TH" dirty="0"/>
          </a:p>
        </p:txBody>
      </p:sp>
      <p:cxnSp>
        <p:nvCxnSpPr>
          <p:cNvPr id="31" name="ตัวเชื่อมต่อตรง 30"/>
          <p:cNvCxnSpPr/>
          <p:nvPr/>
        </p:nvCxnSpPr>
        <p:spPr>
          <a:xfrm rot="5400000" flipH="1" flipV="1">
            <a:off x="8811438" y="3000372"/>
            <a:ext cx="713586" cy="79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5" name="ลูกศรขวาท้ายบาก 34"/>
          <p:cNvSpPr/>
          <p:nvPr/>
        </p:nvSpPr>
        <p:spPr>
          <a:xfrm rot="5400000" flipV="1">
            <a:off x="9096397" y="3429001"/>
            <a:ext cx="214315" cy="214315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สี่เหลี่ยมมุมมน 36"/>
          <p:cNvSpPr/>
          <p:nvPr/>
        </p:nvSpPr>
        <p:spPr>
          <a:xfrm>
            <a:off x="8596330" y="3714752"/>
            <a:ext cx="1143008" cy="50006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Sampling</a:t>
            </a:r>
          </a:p>
          <a:p>
            <a:pPr algn="ctr"/>
            <a:endParaRPr lang="th-TH" dirty="0"/>
          </a:p>
        </p:txBody>
      </p:sp>
      <p:sp>
        <p:nvSpPr>
          <p:cNvPr id="40" name="ลูกศรขวาท้ายบาก 39"/>
          <p:cNvSpPr/>
          <p:nvPr/>
        </p:nvSpPr>
        <p:spPr>
          <a:xfrm rot="5400000" flipV="1">
            <a:off x="5095869" y="3429001"/>
            <a:ext cx="214315" cy="214315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สี่เหลี่ยมมุมมน 40"/>
          <p:cNvSpPr/>
          <p:nvPr/>
        </p:nvSpPr>
        <p:spPr>
          <a:xfrm>
            <a:off x="4310050" y="3643314"/>
            <a:ext cx="1857388" cy="642942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Collecting Data</a:t>
            </a:r>
          </a:p>
          <a:p>
            <a:pPr algn="ctr"/>
            <a:endParaRPr lang="th-TH" dirty="0"/>
          </a:p>
        </p:txBody>
      </p:sp>
      <p:cxnSp>
        <p:nvCxnSpPr>
          <p:cNvPr id="42" name="ตัวเชื่อมต่อตรง 41"/>
          <p:cNvCxnSpPr/>
          <p:nvPr/>
        </p:nvCxnSpPr>
        <p:spPr>
          <a:xfrm>
            <a:off x="6238876" y="4000504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ลูกศรขวาท้ายบาก 43"/>
          <p:cNvSpPr/>
          <p:nvPr/>
        </p:nvSpPr>
        <p:spPr>
          <a:xfrm rot="5400000" flipV="1">
            <a:off x="5095869" y="4286257"/>
            <a:ext cx="214315" cy="214315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สี่เหลี่ยมมุมมน 44"/>
          <p:cNvSpPr/>
          <p:nvPr/>
        </p:nvSpPr>
        <p:spPr>
          <a:xfrm>
            <a:off x="4310050" y="4500570"/>
            <a:ext cx="1857388" cy="50006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Analysis</a:t>
            </a:r>
          </a:p>
          <a:p>
            <a:pPr algn="ctr"/>
            <a:endParaRPr lang="th-TH" dirty="0"/>
          </a:p>
        </p:txBody>
      </p:sp>
      <p:cxnSp>
        <p:nvCxnSpPr>
          <p:cNvPr id="46" name="ตัวเชื่อมต่อตรง 45"/>
          <p:cNvCxnSpPr/>
          <p:nvPr/>
        </p:nvCxnSpPr>
        <p:spPr>
          <a:xfrm flipV="1">
            <a:off x="6167438" y="4714884"/>
            <a:ext cx="1785950" cy="35722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สี่เหลี่ยมมุมมน 46"/>
          <p:cNvSpPr/>
          <p:nvPr/>
        </p:nvSpPr>
        <p:spPr>
          <a:xfrm>
            <a:off x="8024826" y="4429132"/>
            <a:ext cx="1285884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Statistics</a:t>
            </a:r>
          </a:p>
          <a:p>
            <a:pPr lvl="0" algn="ctr">
              <a:buFont typeface="Wingdings" pitchFamily="2" charset="2"/>
              <a:buChar char="Ø"/>
            </a:pPr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 Computer</a:t>
            </a:r>
          </a:p>
          <a:p>
            <a:pPr algn="ctr"/>
            <a:endParaRPr lang="th-TH" dirty="0"/>
          </a:p>
        </p:txBody>
      </p:sp>
      <p:sp>
        <p:nvSpPr>
          <p:cNvPr id="55" name="ลูกศรขวาท้ายบาก 54"/>
          <p:cNvSpPr/>
          <p:nvPr/>
        </p:nvSpPr>
        <p:spPr>
          <a:xfrm rot="5400000" flipV="1">
            <a:off x="5167307" y="5000637"/>
            <a:ext cx="214315" cy="214315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6" name="สี่เหลี่ยมมุมมน 55"/>
          <p:cNvSpPr/>
          <p:nvPr/>
        </p:nvSpPr>
        <p:spPr>
          <a:xfrm>
            <a:off x="4310050" y="5214950"/>
            <a:ext cx="1857388" cy="500066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sz="1400" b="1" dirty="0" err="1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Conclution</a:t>
            </a:r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  <p:cxnSp>
        <p:nvCxnSpPr>
          <p:cNvPr id="58" name="ตัวเชื่อมต่อตรง 57"/>
          <p:cNvCxnSpPr/>
          <p:nvPr/>
        </p:nvCxnSpPr>
        <p:spPr>
          <a:xfrm flipV="1">
            <a:off x="6167438" y="5429264"/>
            <a:ext cx="1714512" cy="35722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3" name="สี่เหลี่ยมมุมมน 62"/>
          <p:cNvSpPr/>
          <p:nvPr/>
        </p:nvSpPr>
        <p:spPr>
          <a:xfrm>
            <a:off x="8024826" y="5214950"/>
            <a:ext cx="1285884" cy="500066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/>
            <a:r>
              <a:rPr lang="en-US" sz="1400" b="1" dirty="0">
                <a:solidFill>
                  <a:schemeClr val="tx1"/>
                </a:solidFill>
                <a:latin typeface="Saysettha OT" pitchFamily="34" charset="-34"/>
                <a:cs typeface="Saysettha OT" pitchFamily="34" charset="-34"/>
              </a:rPr>
              <a:t>Discussion</a:t>
            </a:r>
          </a:p>
          <a:p>
            <a:pPr algn="ctr"/>
            <a:endParaRPr lang="th-TH" dirty="0"/>
          </a:p>
        </p:txBody>
      </p:sp>
      <p:sp>
        <p:nvSpPr>
          <p:cNvPr id="64" name="ลูกศรขวาท้ายบาก 63"/>
          <p:cNvSpPr/>
          <p:nvPr/>
        </p:nvSpPr>
        <p:spPr>
          <a:xfrm rot="5400000" flipV="1">
            <a:off x="5060150" y="5750735"/>
            <a:ext cx="285752" cy="214314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5" name="สี่เหลี่ยมมุมมน 64"/>
          <p:cNvSpPr/>
          <p:nvPr/>
        </p:nvSpPr>
        <p:spPr>
          <a:xfrm>
            <a:off x="4381488" y="6000768"/>
            <a:ext cx="1714512" cy="64294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lvl="0" algn="ctr"/>
            <a:r>
              <a:rPr lang="en-US" b="1" dirty="0">
                <a:solidFill>
                  <a:srgbClr val="FFFF00"/>
                </a:solidFill>
                <a:latin typeface="Saysettha OT" pitchFamily="34" charset="-34"/>
                <a:cs typeface="Saysettha OT" pitchFamily="34" charset="-34"/>
              </a:rPr>
              <a:t>Report</a:t>
            </a:r>
          </a:p>
          <a:p>
            <a:pPr algn="ctr"/>
            <a:endParaRPr lang="th-TH" dirty="0"/>
          </a:p>
        </p:txBody>
      </p:sp>
      <p:sp>
        <p:nvSpPr>
          <p:cNvPr id="66" name="ลูกศรขวาท้ายบาก 65"/>
          <p:cNvSpPr/>
          <p:nvPr/>
        </p:nvSpPr>
        <p:spPr>
          <a:xfrm flipV="1">
            <a:off x="6381753" y="6143644"/>
            <a:ext cx="1456635" cy="357190"/>
          </a:xfrm>
          <a:prstGeom prst="notch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7" name="วงรี 66"/>
          <p:cNvSpPr/>
          <p:nvPr/>
        </p:nvSpPr>
        <p:spPr>
          <a:xfrm>
            <a:off x="7881950" y="6000768"/>
            <a:ext cx="1142976" cy="57150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Saysettha OT" pitchFamily="34" charset="-34"/>
                <a:cs typeface="Saysettha OT" pitchFamily="34" charset="-34"/>
              </a:rPr>
              <a:t>Stop</a:t>
            </a:r>
            <a:endParaRPr lang="th-TH" sz="1600" b="1" dirty="0">
              <a:solidFill>
                <a:srgbClr val="FF0000"/>
              </a:solidFill>
              <a:latin typeface="Saysettha OT" pitchFamily="34" charset="-34"/>
              <a:cs typeface="Saysettha OT" pitchFamily="34" charset="-34"/>
            </a:endParaRPr>
          </a:p>
          <a:p>
            <a:pPr algn="ctr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601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8" grpId="0" animBg="1"/>
      <p:bldP spid="10" grpId="0" build="allAtOnce" animBg="1"/>
      <p:bldP spid="11" grpId="0" animBg="1"/>
      <p:bldP spid="12" grpId="0" build="allAtOnce" animBg="1"/>
      <p:bldP spid="13" grpId="0" animBg="1"/>
      <p:bldP spid="14" grpId="0" build="allAtOnce" animBg="1"/>
      <p:bldP spid="23" grpId="0" build="allAtOnce" animBg="1"/>
      <p:bldP spid="26" grpId="0" build="allAtOnce" animBg="1"/>
      <p:bldP spid="27" grpId="0" animBg="1"/>
      <p:bldP spid="28" grpId="0" build="allAtOnce" animBg="1"/>
      <p:bldP spid="30" grpId="0" build="p"/>
      <p:bldP spid="35" grpId="0" animBg="1"/>
      <p:bldP spid="37" grpId="0" build="allAtOnce" animBg="1"/>
      <p:bldP spid="40" grpId="0" animBg="1"/>
      <p:bldP spid="41" grpId="0" build="allAtOnce" animBg="1"/>
      <p:bldP spid="44" grpId="0" animBg="1"/>
      <p:bldP spid="45" grpId="0" build="allAtOnce" animBg="1"/>
      <p:bldP spid="47" grpId="0" uiExpand="1" build="p" animBg="1"/>
      <p:bldP spid="55" grpId="0" animBg="1"/>
      <p:bldP spid="56" grpId="0" build="allAtOnce" animBg="1"/>
      <p:bldP spid="63" grpId="0" build="allAtOnce" animBg="1"/>
      <p:bldP spid="64" grpId="0" animBg="1"/>
      <p:bldP spid="65" grpId="0" build="allAtOnce" animBg="1"/>
      <p:bldP spid="66" grpId="0" animBg="1"/>
      <p:bldP spid="6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pPr algn="l"/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ວິທີດຳເນີນການວິໄຈ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1940944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  <a:spcAft>
                <a:spcPts val="0"/>
              </a:spcAft>
            </a:pPr>
            <a:r>
              <a:rPr lang="lo-LA" sz="4000" b="1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ການວິໃຈໃນຫ້ອງ</a:t>
            </a:r>
            <a:r>
              <a:rPr lang="lo-LA" sz="4000" b="1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ຮຽນ</a:t>
            </a:r>
            <a:r>
              <a:rPr lang="en-US" sz="4000" b="1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(classroom research)</a:t>
            </a:r>
            <a:r>
              <a:rPr lang="lo-LA" sz="4000" b="1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ມີ </a:t>
            </a:r>
            <a:r>
              <a:rPr lang="lo-LA" sz="4000" b="1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2 ແບບຄື:</a:t>
            </a:r>
            <a:endParaRPr lang="en-US" sz="36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342900" lvl="0" indent="-342900" algn="l">
              <a:lnSpc>
                <a:spcPct val="12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o-LA" sz="4000" dirty="0">
                <a:solidFill>
                  <a:srgbClr val="000000"/>
                </a:solidFill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ແບບ </a:t>
            </a:r>
            <a:r>
              <a:rPr lang="en-US" sz="4000" dirty="0">
                <a:solidFill>
                  <a:srgbClr val="000000"/>
                </a:solidFill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Responsive </a:t>
            </a:r>
            <a:r>
              <a:rPr lang="lo-LA" sz="4000" dirty="0">
                <a:solidFill>
                  <a:srgbClr val="000000"/>
                </a:solidFill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ແບບນີ້ແມ່ນເລີ່ມຈາກບັນຫາ ແລະຫາວິທີແກ້ໄຂບັນຫາດ້ວຍຮູບແບບຂອງການວິໄຈ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342900" lvl="0" indent="-342900" algn="l">
              <a:lnSpc>
                <a:spcPct val="12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ແບບ</a:t>
            </a:r>
            <a:r>
              <a:rPr lang="en-US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proactive </a:t>
            </a:r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ເລີ່ມຈາກການສຶກສາເອກະສານແລະງານວິໄຈຕ່າງໆ ແລ້ວ ເກີດແນວຄວາມຄີດຢາກທົດລອງວິທີດັ່ງກ່າວ ດ້ວຍຮູບແບບຂອງການວິໄຈ ເຊັ່ນ: ວິທີສອນ</a:t>
            </a:r>
            <a:r>
              <a:rPr lang="en-US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,</a:t>
            </a:r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ວິທີຈັດກິດຈະກຳຕ່າງໆ..........</a:t>
            </a:r>
            <a:endParaRPr lang="en-US" sz="4000" dirty="0">
              <a:effectLst/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726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pPr algn="l"/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ວິທີດຳເນີນການວິໄຈ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491706"/>
          </a:xfrm>
        </p:spPr>
        <p:txBody>
          <a:bodyPr>
            <a:normAutofit fontScale="55000" lnSpcReduction="20000"/>
          </a:bodyPr>
          <a:lstStyle/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o-LA" sz="4000" dirty="0">
                <a:ea typeface="Times New Roman" panose="02020603050405020304" pitchFamily="18" charset="0"/>
                <a:cs typeface="Phetsarath OT" panose="02000500000000000001" pitchFamily="2" charset="2"/>
              </a:rPr>
              <a:t>ການດຳເນີນການວິໄຈໃນຫ້ອງຮຽນແບບ </a:t>
            </a:r>
            <a:r>
              <a:rPr lang="en-US" sz="4000" dirty="0">
                <a:solidFill>
                  <a:srgbClr val="000000"/>
                </a:solidFill>
                <a:latin typeface="Phetsarath OT" panose="02000500000000000001" pitchFamily="2" charset="2"/>
                <a:ea typeface="Times New Roman" panose="02020603050405020304" pitchFamily="18" charset="0"/>
              </a:rPr>
              <a:t>Responsive</a:t>
            </a:r>
            <a:r>
              <a:rPr lang="lo-LA" sz="4000" dirty="0">
                <a:ea typeface="Times New Roman" panose="02020603050405020304" pitchFamily="18" charset="0"/>
                <a:cs typeface="Phetsarath OT" panose="02000500000000000001" pitchFamily="2" charset="2"/>
              </a:rPr>
              <a:t> ຈະດຳເນີນເປັນຮອບວຽນ ດັ່ງແຜນວາດລຸ່ມນີ້:</a:t>
            </a:r>
            <a:endParaRPr lang="en-US" sz="4000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62" y="1768414"/>
            <a:ext cx="3871296" cy="28592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97986" y="1982689"/>
            <a:ext cx="1604927" cy="5032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lo-LA" sz="2400" b="1" dirty="0">
                <a:latin typeface="Calibri" panose="020F0502020204030204" pitchFamily="34" charset="0"/>
                <a:ea typeface="Times New Roman" panose="02020603050405020304" pitchFamily="18" charset="0"/>
                <a:cs typeface="Phetsarath OT" panose="02000500000000000001" pitchFamily="2" charset="2"/>
              </a:rPr>
              <a:t>ການວາງ</a:t>
            </a:r>
            <a:r>
              <a:rPr lang="lo-LA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Phetsarath OT" panose="02000500000000000001" pitchFamily="2" charset="2"/>
              </a:rPr>
              <a:t>ແຜນ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604" y="2872706"/>
            <a:ext cx="4163929" cy="265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91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61" y="1149660"/>
            <a:ext cx="10194877" cy="1443416"/>
          </a:xfrm>
        </p:spPr>
        <p:txBody>
          <a:bodyPr/>
          <a:lstStyle/>
          <a:p>
            <a:r>
              <a:rPr lang="lo-LA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ເກນຄະແນນ</a:t>
            </a:r>
            <a:endParaRPr lang="en-US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561" y="3193576"/>
            <a:ext cx="10629332" cy="196869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ຮຽນຮ່ວມ 10%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ກິດຈະກຳ 30% (ບຸກຄົນ + ກຸ່ມ)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ເສັງກາງພາກ 20%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ເສັງທ້າຍພາກ 40%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029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pPr algn="l"/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ວິທີດຳເນີນການວິໄຈ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491706"/>
          </a:xfrm>
        </p:spPr>
        <p:txBody>
          <a:bodyPr>
            <a:normAutofit fontScale="55000" lnSpcReduction="20000"/>
          </a:bodyPr>
          <a:lstStyle/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o-LA" sz="4000" dirty="0">
                <a:ea typeface="Times New Roman" panose="02020603050405020304" pitchFamily="18" charset="0"/>
                <a:cs typeface="Phetsarath OT" panose="02000500000000000001" pitchFamily="2" charset="2"/>
              </a:rPr>
              <a:t>ການດຳເນີນການວິໄຈໃນຫ້ອງຮຽນແບບ </a:t>
            </a:r>
            <a:r>
              <a:rPr lang="en-US" sz="4000" dirty="0">
                <a:solidFill>
                  <a:srgbClr val="000000"/>
                </a:solidFill>
                <a:latin typeface="Phetsarath OT" panose="02000500000000000001" pitchFamily="2" charset="2"/>
                <a:ea typeface="Times New Roman" panose="02020603050405020304" pitchFamily="18" charset="0"/>
              </a:rPr>
              <a:t>Responsive</a:t>
            </a:r>
            <a:r>
              <a:rPr lang="lo-LA" sz="4000" dirty="0">
                <a:ea typeface="Times New Roman" panose="02020603050405020304" pitchFamily="18" charset="0"/>
                <a:cs typeface="Phetsarath OT" panose="02000500000000000001" pitchFamily="2" charset="2"/>
              </a:rPr>
              <a:t> ຈະດຳເນີນເປັນຮອບວຽນ ດັ່ງແຜນວາດລຸ່ມນີ້:</a:t>
            </a:r>
            <a:endParaRPr lang="en-US" sz="4000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62" y="1768414"/>
            <a:ext cx="3871296" cy="28592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28891" y="1768414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lo-LA" sz="2800" b="1" dirty="0">
                <a:latin typeface="Calibri" panose="020F0502020204030204" pitchFamily="34" charset="0"/>
                <a:ea typeface="Times New Roman" panose="02020603050405020304" pitchFamily="18" charset="0"/>
                <a:cs typeface="Phetsarath OT" panose="02000500000000000001" pitchFamily="2" charset="2"/>
              </a:rPr>
              <a:t>ຂັ້ນຕອນການປະຕິບັດແຜນ </a:t>
            </a:r>
            <a:endParaRPr lang="en-US" sz="2800" b="1" dirty="0" smtClean="0">
              <a:latin typeface="Calibri" panose="020F0502020204030204" pitchFamily="34" charset="0"/>
              <a:ea typeface="Times New Roman" panose="02020603050405020304" pitchFamily="18" charset="0"/>
              <a:cs typeface="Phetsarath OT" panose="02000500000000000001" pitchFamily="2" charset="2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lo-LA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Phetsarath OT" panose="02000500000000000001" pitchFamily="2" charset="2"/>
              </a:rPr>
              <a:t>ນໍາ</a:t>
            </a:r>
            <a:r>
              <a:rPr lang="lo-LA" sz="1600" dirty="0">
                <a:latin typeface="Calibri" panose="020F0502020204030204" pitchFamily="34" charset="0"/>
                <a:ea typeface="Times New Roman" panose="02020603050405020304" pitchFamily="18" charset="0"/>
                <a:cs typeface="Phetsarath OT" panose="02000500000000000001" pitchFamily="2" charset="2"/>
              </a:rPr>
              <a:t>ເອົາແຜນທີ່ວາງໄວ້ໄປປະຕິບັດຕົວຈີງ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6207" y="2802715"/>
            <a:ext cx="2787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o-LA" sz="2800" b="1" dirty="0">
                <a:ea typeface="Times New Roman" panose="02020603050405020304" pitchFamily="18" charset="0"/>
                <a:cs typeface="Phetsarath OT" panose="02000500000000000001" pitchFamily="2" charset="2"/>
              </a:rPr>
              <a:t>ຂັ້ນຕອນການສັງເກດ 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540" y="3498462"/>
            <a:ext cx="5190226" cy="297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6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8"/>
            <a:ext cx="6877355" cy="725236"/>
          </a:xfrm>
        </p:spPr>
        <p:txBody>
          <a:bodyPr>
            <a:normAutofit/>
          </a:bodyPr>
          <a:lstStyle/>
          <a:p>
            <a:pPr algn="l"/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ວິທີດຳເນີນການວິໄຈ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104181"/>
            <a:ext cx="11199190" cy="491706"/>
          </a:xfrm>
        </p:spPr>
        <p:txBody>
          <a:bodyPr>
            <a:normAutofit fontScale="55000" lnSpcReduction="20000"/>
          </a:bodyPr>
          <a:lstStyle/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o-LA" sz="4000" dirty="0">
                <a:ea typeface="Times New Roman" panose="02020603050405020304" pitchFamily="18" charset="0"/>
                <a:cs typeface="Phetsarath OT" panose="02000500000000000001" pitchFamily="2" charset="2"/>
              </a:rPr>
              <a:t>ການດຳເນີນການວິໄຈໃນຫ້ອງຮຽນແບບ </a:t>
            </a:r>
            <a:r>
              <a:rPr lang="en-US" sz="4000" dirty="0">
                <a:solidFill>
                  <a:srgbClr val="000000"/>
                </a:solidFill>
                <a:latin typeface="Phetsarath OT" panose="02000500000000000001" pitchFamily="2" charset="2"/>
                <a:ea typeface="Times New Roman" panose="02020603050405020304" pitchFamily="18" charset="0"/>
              </a:rPr>
              <a:t>Responsive</a:t>
            </a:r>
            <a:r>
              <a:rPr lang="lo-LA" sz="4000" dirty="0">
                <a:ea typeface="Times New Roman" panose="02020603050405020304" pitchFamily="18" charset="0"/>
                <a:cs typeface="Phetsarath OT" panose="02000500000000000001" pitchFamily="2" charset="2"/>
              </a:rPr>
              <a:t> ຈະດຳເນີນເປັນຮອບວຽນ ດັ່ງແຜນວາດລຸ່ມນີ້:</a:t>
            </a:r>
            <a:endParaRPr lang="en-US" sz="4000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62" y="1768414"/>
            <a:ext cx="3871296" cy="28592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37939" y="2013791"/>
            <a:ext cx="2751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o-LA" sz="2800" b="1" dirty="0">
                <a:ea typeface="Times New Roman" panose="02020603050405020304" pitchFamily="18" charset="0"/>
                <a:cs typeface="Phetsarath OT" panose="02000500000000000001" pitchFamily="2" charset="2"/>
              </a:rPr>
              <a:t>ຂັ້ນຕອນສະທ້ອນຄືນ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7939" y="2846718"/>
            <a:ext cx="5468489" cy="30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11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61" y="521864"/>
            <a:ext cx="10194877" cy="1443416"/>
          </a:xfrm>
        </p:spPr>
        <p:txBody>
          <a:bodyPr/>
          <a:lstStyle/>
          <a:p>
            <a:r>
              <a:rPr lang="lo-LA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ຈຸດປະສົງ</a:t>
            </a:r>
            <a:endParaRPr lang="en-US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561" y="3070746"/>
            <a:ext cx="10629332" cy="1815153"/>
          </a:xfrm>
        </p:spPr>
        <p:txBody>
          <a:bodyPr>
            <a:normAutofit/>
          </a:bodyPr>
          <a:lstStyle/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1)ຮຽນຮູ້ ແລະ ສາມາດເຮັດການວິໄຈພາກປະຕິບັດ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2)ຮຽນຮູ້ ແລະ ສາມາດເຮັດການວິໄຈໃນຫ້ອງຮຽນ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451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61" y="235261"/>
            <a:ext cx="10194877" cy="1156811"/>
          </a:xfrm>
        </p:spPr>
        <p:txBody>
          <a:bodyPr/>
          <a:lstStyle/>
          <a:p>
            <a:r>
              <a:rPr lang="lo-LA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ເນື້ອໃນ</a:t>
            </a:r>
            <a:endParaRPr lang="en-US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561" y="1746913"/>
            <a:ext cx="10629332" cy="491319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1)ທິດສະດີການວິໄຈ (ລວມ)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2)ການວິໄຈພາກປະຕິບັດ</a:t>
            </a:r>
          </a:p>
          <a:p>
            <a:pPr marL="571500" indent="-571500" algn="l"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- ທິດສະດີ</a:t>
            </a:r>
          </a:p>
          <a:p>
            <a:pPr marL="571500" indent="-571500" algn="l"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- ຂັ້ນຕອນ</a:t>
            </a:r>
          </a:p>
          <a:p>
            <a:pPr marL="571500" indent="-571500" algn="l">
              <a:buFontTx/>
              <a:buChar char="-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- ເຝິກປະຕິບັດ</a:t>
            </a:r>
          </a:p>
          <a:p>
            <a:pPr algn="l"/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2)ການ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ວິໄຈໃນຫ້ອງຮຽນ</a:t>
            </a:r>
            <a:endParaRPr lang="lo-LA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/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- ທິດສະດີ</a:t>
            </a:r>
          </a:p>
          <a:p>
            <a:pPr algn="l"/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- ຂັ້ນຕອນ</a:t>
            </a:r>
          </a:p>
          <a:p>
            <a:pPr algn="l"/>
            <a:r>
              <a:rPr lang="lo-LA" sz="4000" dirty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- ເຝິກປະຕິບັດ</a:t>
            </a:r>
          </a:p>
        </p:txBody>
      </p:sp>
    </p:spTree>
    <p:extLst>
      <p:ext uri="{BB962C8B-B14F-4D97-AF65-F5344CB8AC3E}">
        <p14:creationId xmlns:p14="http://schemas.microsoft.com/office/powerpoint/2010/main" val="156861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61" y="235261"/>
            <a:ext cx="10194877" cy="1156811"/>
          </a:xfrm>
        </p:spPr>
        <p:txBody>
          <a:bodyPr/>
          <a:lstStyle/>
          <a:p>
            <a:r>
              <a:rPr lang="lo-LA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ກິດຈະກຳ</a:t>
            </a:r>
            <a:endParaRPr lang="en-US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561" y="1746914"/>
            <a:ext cx="10629332" cy="3111690"/>
          </a:xfrm>
        </p:spPr>
        <p:txBody>
          <a:bodyPr>
            <a:normAutofit/>
          </a:bodyPr>
          <a:lstStyle/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1)ຮຽນທິດສະດີ, ຂັ້ນຕອນ, ການວິເຄາະຂໍ້ມູນ, ...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2)ແບ່ງກຸ່ມເຮັດວິໄຈ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3)ເລື່ອກຫົວຂໍ້ເຮັດວິໄຈບຸກຄົນ</a:t>
            </a:r>
          </a:p>
          <a:p>
            <a:pPr algn="l"/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4)ລາຍງານການວິໄຈ</a:t>
            </a:r>
            <a:endParaRPr lang="lo-LA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09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61" y="344443"/>
            <a:ext cx="10194877" cy="1061276"/>
          </a:xfrm>
        </p:spPr>
        <p:txBody>
          <a:bodyPr/>
          <a:lstStyle/>
          <a:p>
            <a:r>
              <a:rPr lang="lo-LA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ກິດຈະກຳກຸ່ມ (5 ກຸ່ມ)</a:t>
            </a:r>
            <a:endParaRPr lang="en-US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561" y="1405719"/>
            <a:ext cx="10629332" cy="4940489"/>
          </a:xfrm>
        </p:spPr>
        <p:txBody>
          <a:bodyPr>
            <a:normAutofit fontScale="85000" lnSpcReduction="10000"/>
          </a:bodyPr>
          <a:lstStyle/>
          <a:p>
            <a:pPr marL="742950" indent="-74295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ວິທີການຊອກຫາຄວາມຮູ້ຂອງມະນຸດ (ມະນຸດໄດ້ຄວາມຮູ້ແນວໃດແດ?)</a:t>
            </a:r>
          </a:p>
          <a:p>
            <a:pPr marL="742950" indent="-74295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ຄວາມໝາຍຂອງການວິໄຈ (ການວິໄຈມີຄວາມໝາຍແນວໃດ?)</a:t>
            </a:r>
          </a:p>
          <a:p>
            <a:pPr marL="742950" indent="-74295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ຈຸປະສົງຂອງການວິໄຈ</a:t>
            </a:r>
          </a:p>
          <a:p>
            <a:pPr marL="742950" indent="-74295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ຂັ້ນຕອນຂອງການວິໄຈ</a:t>
            </a:r>
          </a:p>
          <a:p>
            <a:pPr marL="742950" indent="-742950" algn="l">
              <a:lnSpc>
                <a:spcPct val="139000"/>
              </a:lnSpc>
              <a:buAutoNum type="arabicParenR"/>
            </a:pPr>
            <a:r>
              <a:rPr lang="lo-LA" sz="400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ປະໂຫຍດຂອງການວິໄຈ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969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166" y="309937"/>
            <a:ext cx="5177952" cy="423308"/>
          </a:xfrm>
        </p:spPr>
        <p:txBody>
          <a:bodyPr>
            <a:normAutofit fontScale="90000"/>
          </a:bodyPr>
          <a:lstStyle/>
          <a:p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ວິທີການຫາຄວາມຮູ້ຂອງມະນຸດ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1" y="931653"/>
            <a:ext cx="4237672" cy="5762445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ປະສົບການ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experience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457200" indent="-45720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ການຖາມຜູ້ຮູ້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authority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396875" indent="-396875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ປະເພນີ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tradition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4) Intuition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5)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ການອະນຸມານ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deduction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6)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ການອຸປະມານ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Induction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perfect induction</a:t>
            </a: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Imperfect 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induction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99540" y="733245"/>
            <a:ext cx="4873924" cy="5960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7) ການອະນຸມານ-ອຸປະມານ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Deduction-induction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8)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ວິທີການທາງວິທະຍາສາດ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Scientific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problem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hypothesis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collection of data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analysis of data</a:t>
            </a: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	- </a:t>
            </a:r>
            <a:r>
              <a:rPr lang="en-US" sz="4000" dirty="0" err="1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conclution</a:t>
            </a:r>
            <a:endParaRPr lang="en-US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9)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ການວິໄຈ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research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413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9166" y="309937"/>
            <a:ext cx="5177952" cy="423308"/>
          </a:xfrm>
        </p:spPr>
        <p:txBody>
          <a:bodyPr>
            <a:normAutofit fontScale="90000"/>
          </a:bodyPr>
          <a:lstStyle/>
          <a:p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ຄວາມໝາຍຂອງການວິໄຈ</a:t>
            </a:r>
            <a:endParaRPr lang="en-US" sz="40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931653"/>
            <a:ext cx="10629845" cy="3105509"/>
          </a:xfrm>
        </p:spPr>
        <p:txBody>
          <a:bodyPr>
            <a:normAutofit/>
          </a:bodyPr>
          <a:lstStyle/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Research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ໃນພາສາອັງກິດ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re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ເຮັດຊ້ຳ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search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ຄົ້ນຄວ້າ</a:t>
            </a:r>
          </a:p>
          <a:p>
            <a:pPr algn="l">
              <a:lnSpc>
                <a:spcPct val="139000"/>
              </a:lnSpc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ການວິໄຈ ເປັນຂະບວນການຄົ້ນຄວ້າ ວິເຄາະຫາຄວາມຮູ້ຢ່າງເປັນລະບົບ ຕາມຫຼັກວິທີການທາງວິທະຍາສາດ</a:t>
            </a:r>
          </a:p>
        </p:txBody>
      </p:sp>
    </p:spTree>
    <p:extLst>
      <p:ext uri="{BB962C8B-B14F-4D97-AF65-F5344CB8AC3E}">
        <p14:creationId xmlns:p14="http://schemas.microsoft.com/office/powerpoint/2010/main" val="32262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0" y="206417"/>
            <a:ext cx="6877355" cy="958149"/>
          </a:xfrm>
        </p:spPr>
        <p:txBody>
          <a:bodyPr>
            <a:normAutofit/>
          </a:bodyPr>
          <a:lstStyle/>
          <a:p>
            <a:r>
              <a:rPr lang="lo-LA" sz="44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ຈຸດປະສົງຂອງການວິໄຈ</a:t>
            </a:r>
            <a:endParaRPr lang="en-US" sz="4400" dirty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780" y="1483744"/>
            <a:ext cx="8654397" cy="4071668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ເພື່ອການບັນຍາຍ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description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457200" indent="-457200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ເພື່ອການອະທິບາຍ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explanation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marL="396875" indent="-396875" algn="l">
              <a:lnSpc>
                <a:spcPct val="139000"/>
              </a:lnSpc>
              <a:buAutoNum type="arabicParenR"/>
            </a:pP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ເພື່ອພະຍາກອນ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 prediction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  <a:p>
            <a:pPr algn="l">
              <a:lnSpc>
                <a:spcPct val="139000"/>
              </a:lnSpc>
            </a:pP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4) </a:t>
            </a:r>
            <a:r>
              <a:rPr lang="lo-LA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ເພື່ອການຄວບຄຸມ </a:t>
            </a:r>
            <a:r>
              <a:rPr lang="en-US" sz="4000" dirty="0" smtClean="0">
                <a:latin typeface="Phetsarath OT" panose="02000500000000000001" pitchFamily="2" charset="2"/>
                <a:ea typeface="Phetsarath OT" panose="02000500000000000001" pitchFamily="2" charset="2"/>
                <a:cs typeface="Phetsarath OT" panose="02000500000000000001" pitchFamily="2" charset="2"/>
              </a:rPr>
              <a:t>control</a:t>
            </a:r>
            <a:endParaRPr lang="lo-LA" sz="4000" dirty="0" smtClean="0">
              <a:latin typeface="Phetsarath OT" panose="02000500000000000001" pitchFamily="2" charset="2"/>
              <a:ea typeface="Phetsarath OT" panose="02000500000000000001" pitchFamily="2" charset="2"/>
              <a:cs typeface="Phetsarath OT" panose="020005000000000000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468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933</Words>
  <Application>Microsoft Office PowerPoint</Application>
  <PresentationFormat>Widescreen</PresentationFormat>
  <Paragraphs>196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Cordia New</vt:lpstr>
      <vt:lpstr>Phetsarath OT</vt:lpstr>
      <vt:lpstr>Saysettha OT</vt:lpstr>
      <vt:lpstr>Symbol</vt:lpstr>
      <vt:lpstr>Times New Roman</vt:lpstr>
      <vt:lpstr>Wingdings</vt:lpstr>
      <vt:lpstr>Office Theme</vt:lpstr>
      <vt:lpstr>ການວິໄຈໃນຫ້ອງຮຽນ</vt:lpstr>
      <vt:lpstr>ເກນຄະແນນ</vt:lpstr>
      <vt:lpstr>ຈຸດປະສົງ</vt:lpstr>
      <vt:lpstr>ເນື້ອໃນ</vt:lpstr>
      <vt:lpstr>ກິດຈະກຳ</vt:lpstr>
      <vt:lpstr>ກິດຈະກຳກຸ່ມ (5 ກຸ່ມ)</vt:lpstr>
      <vt:lpstr>ວິທີການຫາຄວາມຮູ້ຂອງມະນຸດ</vt:lpstr>
      <vt:lpstr>ຄວາມໝາຍຂອງການວິໄຈ</vt:lpstr>
      <vt:lpstr>ຈຸດປະສົງຂອງການວິໄຈ</vt:lpstr>
      <vt:lpstr>ປະໂຫຍດຂອງການວິໄຈ</vt:lpstr>
      <vt:lpstr>ຂັ້ນຕອນຂອງການວິໄຈ</vt:lpstr>
      <vt:lpstr>ລັກສະນະຂອງການວິໄຈທີ່ດີ</vt:lpstr>
      <vt:lpstr>ຄຸນລັກສະນະຂອງນັກວິໄຈທີ່ດີ</vt:lpstr>
      <vt:lpstr>ຈັນຍາບັນຂອງນັກວິໄຈ</vt:lpstr>
      <vt:lpstr>ປະເພດຂອງການວິໄຈ</vt:lpstr>
      <vt:lpstr>PowerPoint Presentation</vt:lpstr>
      <vt:lpstr>PowerPoint Presentation</vt:lpstr>
      <vt:lpstr>ວິທີດຳເນີນການວິໄຈ</vt:lpstr>
      <vt:lpstr>ວິທີດຳເນີນການວິໄຈ</vt:lpstr>
      <vt:lpstr>ວິທີດຳເນີນການວິໄຈ</vt:lpstr>
      <vt:lpstr>ວິທີດຳເນີນການວິໄຈ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ແນະນຳເພີ້ມການເຮັດວິໄຈໃນຊັ້ນຮຽນ</dc:title>
  <dc:creator>ismail - [2010]</dc:creator>
  <cp:lastModifiedBy>Microsoft account</cp:lastModifiedBy>
  <cp:revision>29</cp:revision>
  <dcterms:created xsi:type="dcterms:W3CDTF">2021-01-15T09:11:54Z</dcterms:created>
  <dcterms:modified xsi:type="dcterms:W3CDTF">2021-02-22T03:39:17Z</dcterms:modified>
</cp:coreProperties>
</file>